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6" r:id="rId5"/>
    <p:sldId id="299" r:id="rId6"/>
    <p:sldId id="305" r:id="rId7"/>
    <p:sldId id="288" r:id="rId8"/>
    <p:sldId id="271" r:id="rId9"/>
    <p:sldId id="306" r:id="rId10"/>
    <p:sldId id="307" r:id="rId11"/>
    <p:sldId id="309" r:id="rId12"/>
    <p:sldId id="303" r:id="rId13"/>
    <p:sldId id="311" r:id="rId14"/>
    <p:sldId id="312" r:id="rId15"/>
    <p:sldId id="313" r:id="rId16"/>
    <p:sldId id="29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569CF5-7A90-4EF3-A807-C6FE08045D00}" v="176" dt="2023-05-18T17:38:34.286"/>
    <p1510:client id="{72EDA975-BF83-2F92-87B0-835C66009A18}" v="69" dt="2023-05-18T21:54:30.842"/>
    <p1510:client id="{CC6F7CC6-EC04-DDD5-1BA5-114DA89FE1CB}" v="270" dt="2023-05-18T19:39:45.658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598" autoAdjust="0"/>
  </p:normalViewPr>
  <p:slideViewPr>
    <p:cSldViewPr snapToGrid="0">
      <p:cViewPr varScale="1">
        <p:scale>
          <a:sx n="73" d="100"/>
          <a:sy n="73" d="100"/>
        </p:scale>
        <p:origin x="186" y="66"/>
      </p:cViewPr>
      <p:guideLst/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1AC4-3AE8-4F87-AAED-904EC605470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A362-CAFC-4987-9A50-47570528395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6653-6123-4FE4-861F-5F9583BF59B0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EB602-95FC-483A-B12D-216A7AD7EA2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10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97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68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3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50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316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145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3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7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8" y="1057522"/>
            <a:ext cx="5003540" cy="217343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3" y="3751119"/>
            <a:ext cx="4985065" cy="1606163"/>
          </a:xfrm>
        </p:spPr>
        <p:txBody>
          <a:bodyPr anchor="t">
            <a:noAutofit/>
          </a:bodyPr>
          <a:lstStyle>
            <a:lvl1pPr>
              <a:defRPr sz="2400" b="0"/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Date Placeholder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E82334DA-681A-46EF-9A56-7F4C6ABE7E6A}" type="datetime1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5/19/2023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Slide Number Placeholder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‹nº›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825264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4" y="1834005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4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5999" y="1834004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5999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Date Placeholder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9E41B7-A2DB-4285-A7A5-A1084718EB55}" type="datetime1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12" name="Slide Number Placeholder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0364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82835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oter Placeholder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Date Placeholder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9E41B7-A2DB-4285-A7A5-A1084718EB55}" type="datetime1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5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8" y="537381"/>
            <a:ext cx="6172412" cy="1031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27151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32546992-DEFF-4765-9FB8-C2ACF446503A}" type="datetime1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57789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89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2" y="1138041"/>
            <a:ext cx="4862811" cy="201948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3" y="4941"/>
            <a:ext cx="5333977" cy="3392053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2" y="3461002"/>
            <a:ext cx="5728215" cy="3396997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3" y="920164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48456"/>
            <a:ext cx="6833382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2" y="3928342"/>
            <a:ext cx="4162319" cy="22850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0" y="6309360"/>
            <a:ext cx="2736329" cy="457200"/>
          </a:xfrm>
        </p:spPr>
        <p:txBody>
          <a:bodyPr/>
          <a:lstStyle/>
          <a:p>
            <a:fld id="{F6852FE2-76E6-44F3-971E-3B1E6B948E41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20" name="Slide Number Placeholder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6705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8" y="1475399"/>
            <a:ext cx="6623040" cy="79186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D7EF23-28EE-4115-879A-D95BBAC66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7179" y="2502047"/>
            <a:ext cx="6623039" cy="3030599"/>
          </a:xfrm>
        </p:spPr>
        <p:txBody>
          <a:bodyPr anchor="t">
            <a:normAutofit/>
          </a:bodyPr>
          <a:lstStyle>
            <a:lvl1pPr>
              <a:defRPr sz="20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4B41004-DE9E-4B19-B7DE-91782B37C8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4348" y="1085431"/>
            <a:ext cx="3997652" cy="5037857"/>
          </a:xfrm>
          <a:custGeom>
            <a:avLst/>
            <a:gdLst>
              <a:gd name="connsiteX0" fmla="*/ 0 w 3997652"/>
              <a:gd name="connsiteY0" fmla="*/ 0 h 5037857"/>
              <a:gd name="connsiteX1" fmla="*/ 3997652 w 3997652"/>
              <a:gd name="connsiteY1" fmla="*/ 0 h 5037857"/>
              <a:gd name="connsiteX2" fmla="*/ 3997652 w 3997652"/>
              <a:gd name="connsiteY2" fmla="*/ 5037857 h 5037857"/>
              <a:gd name="connsiteX3" fmla="*/ 0 w 3997652"/>
              <a:gd name="connsiteY3" fmla="*/ 5037857 h 503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7652" h="5037857">
                <a:moveTo>
                  <a:pt x="0" y="0"/>
                </a:moveTo>
                <a:lnTo>
                  <a:pt x="3997652" y="0"/>
                </a:lnTo>
                <a:lnTo>
                  <a:pt x="3997652" y="5037857"/>
                </a:lnTo>
                <a:lnTo>
                  <a:pt x="0" y="5037857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/>
          <a:lstStyle/>
          <a:p>
            <a:fld id="{C7049658-B31A-4F62-9996-2FC707C5F2CD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4837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C341663-7159-49AD-AAF3-4B3C490D8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DEFA91-CCB3-4B9E-9CFC-AA9D92073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D2425-8E71-4C9D-8737-018CE445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F2EB12-394C-40E4-9186-CBD6635B5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3F9468C-8821-4670-9C7C-78E7D758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5915" y="673308"/>
            <a:ext cx="6457717" cy="15808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6198A97B-719D-4F79-A04B-46EE272A1D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461004"/>
            <a:ext cx="4613547" cy="3396996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79E62157-5D84-47E4-9718-5408E1C7E7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613548" cy="339699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51E6FEF-934C-427E-A65F-F501B04FC7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5918" y="2353586"/>
            <a:ext cx="6457717" cy="3767496"/>
          </a:xfrm>
        </p:spPr>
        <p:txBody>
          <a:bodyPr anchor="t">
            <a:normAutofit/>
          </a:bodyPr>
          <a:lstStyle>
            <a:lvl1pPr>
              <a:defRPr sz="1600" b="0" baseline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A12CF76-B207-465C-A494-3C57818A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>
            <a:lvl1pPr>
              <a:defRPr>
                <a:effectLst>
                  <a:outerShdw blurRad="50800" dist="38100" dir="240000" algn="ctr" rotWithShape="0">
                    <a:schemeClr val="tx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F682261-0FB4-4600-86B5-DDF27881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3" y="6309360"/>
            <a:ext cx="3411973" cy="457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fld id="{07B0C15C-146D-42C9-B24A-389A27E5FC3F}" type="datetime1">
              <a:rPr lang="en-US" smtClean="0">
                <a:solidFill>
                  <a:schemeClr val="tx2"/>
                </a:solidFill>
              </a:rPr>
              <a:pPr/>
              <a:t>5/19/2023</a:t>
            </a:fld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32EB37A-06D5-4BC7-BC11-75B1719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2293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7E77A60-3019-43AE-AA38-E130C04CFD8D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DBF0FB-88D2-4271-BFAF-D129CF8C2F68}"/>
              </a:ext>
            </a:extLst>
          </p:cNvPr>
          <p:cNvSpPr/>
          <p:nvPr userDrawn="1"/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B807B-6DFA-471C-B675-016416207F0E}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55D4C0-9882-489D-AD77-A9F38B3784A6}"/>
              </a:ext>
            </a:extLst>
          </p:cNvPr>
          <p:cNvSpPr/>
          <p:nvPr userDrawn="1"/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3F61843-5C9C-49E0-8A90-64085BC79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3503" y="1709530"/>
            <a:ext cx="3754671" cy="2528515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600" b="1" cap="none" dirty="0">
                <a:solidFill>
                  <a:schemeClr val="tx2"/>
                </a:solidFill>
              </a:rPr>
              <a:t>Click to add 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5C8BDC7-F09C-40A3-B14E-9A49781EE6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914" y="4238046"/>
            <a:ext cx="3806919" cy="1741404"/>
          </a:xfrm>
        </p:spPr>
        <p:txBody>
          <a:bodyPr anchor="t">
            <a:normAutofit/>
          </a:bodyPr>
          <a:lstStyle>
            <a:lvl1pPr>
              <a:defRPr sz="1600" b="0"/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Click to add subtitle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5DB4-1ED7-4630-89AF-F1802E44EF89}"/>
              </a:ext>
            </a:extLst>
          </p:cNvPr>
          <p:cNvSpPr/>
          <p:nvPr userDrawn="1"/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5D4012-4107-490F-A369-EA7063242A98}"/>
              </a:ext>
            </a:extLst>
          </p:cNvPr>
          <p:cNvSpPr/>
          <p:nvPr userDrawn="1"/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5C79E2-9EA5-4713-B4AF-0E4572CFFA2F}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4C09E2-06F0-4230-8DAD-A0DBF01F8603}"/>
              </a:ext>
            </a:extLst>
          </p:cNvPr>
          <p:cNvSpPr/>
          <p:nvPr userDrawn="1"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Picture Placeholder 38">
            <a:extLst>
              <a:ext uri="{FF2B5EF4-FFF2-40B4-BE49-F238E27FC236}">
                <a16:creationId xmlns:a16="http://schemas.microsoft.com/office/drawing/2014/main" id="{AB2070F4-085F-4F8D-A1E8-A58E5F8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095509"/>
            <a:ext cx="7519932" cy="501689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6404905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DDA8E063-DAA4-4787-8AA1-15BBB2D38CED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DDA8E063-DAA4-4787-8AA1-15BBB2D38CED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8A107B-E23F-4793-95B4-335240DB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51118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568F3C-8CA8-489A-9870-E2C458355C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6151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15126 w 12192000"/>
              <a:gd name="connsiteY3" fmla="*/ 6858000 h 6858000"/>
              <a:gd name="connsiteX4" fmla="*/ 0 w 12192000"/>
              <a:gd name="connsiteY4" fmla="*/ 0 h 6858000"/>
              <a:gd name="connsiteX5" fmla="*/ 4551118 w 12192000"/>
              <a:gd name="connsiteY5" fmla="*/ 0 h 6858000"/>
              <a:gd name="connsiteX6" fmla="*/ 4551118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151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15126" y="6858000"/>
                </a:lnTo>
                <a:close/>
                <a:moveTo>
                  <a:pt x="0" y="0"/>
                </a:moveTo>
                <a:lnTo>
                  <a:pt x="4551118" y="0"/>
                </a:lnTo>
                <a:lnTo>
                  <a:pt x="4551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C14E8-F37D-4BEA-9D62-5E707EDF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25" y="1095508"/>
            <a:ext cx="4606535" cy="3936931"/>
          </a:xfrm>
          <a:solidFill>
            <a:schemeClr val="tx2"/>
          </a:solidFill>
        </p:spPr>
        <p:txBody>
          <a:bodyPr rIns="365760" anchor="b"/>
          <a:lstStyle>
            <a:lvl1pPr marL="365760">
              <a:lnSpc>
                <a:spcPct val="100000"/>
              </a:lnSpc>
              <a:spcBef>
                <a:spcPts val="1000"/>
              </a:spcBef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84D33-9C88-49E6-8F90-05148C549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  <a:solidFill>
            <a:schemeClr val="tx2"/>
          </a:solidFill>
        </p:spPr>
        <p:txBody>
          <a:bodyPr anchor="ctr"/>
          <a:lstStyle>
            <a:lvl1pPr marL="365760"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CD820E0-0083-439B-A9DE-C3DEA1D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D8A8D931-E01B-43C0-806F-2413BF59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C150E1EA-44FA-4D89-855F-C0B34F87238D}" type="datetime1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0F3F4E6D-F4D2-430F-A2C3-3C037D77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3158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CC5D4559-6AE3-461A-A02E-915BACCC2124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F0EE079C-10D4-4C0C-8F48-80E7161005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9143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EF9D7489-BAB3-49B7-B83B-9F6131DC9D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446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BC0EEF5C-B219-4286-B517-426EDF4EAF5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7749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66462103-08B6-4C6F-88CC-03FF546261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2052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278BA700-11E2-4D8A-A0C6-7CE3C00EC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9143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F5914669-6EB5-485E-AB8B-3A2E4F1718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143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20">
            <a:extLst>
              <a:ext uri="{FF2B5EF4-FFF2-40B4-BE49-F238E27FC236}">
                <a16:creationId xmlns:a16="http://schemas.microsoft.com/office/drawing/2014/main" id="{59BCC58C-2434-490A-8749-D8311B9025F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3446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8FD90DAF-BAFA-4B9E-A682-AD69AEC3AB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446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5E3B0A9D-DD75-43E3-A689-283E65DF3F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7749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EA0EDFB3-D33B-471A-B50B-93FB685241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749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39A96C54-26D5-4B10-A345-F6C034F2E7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052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22">
            <a:extLst>
              <a:ext uri="{FF2B5EF4-FFF2-40B4-BE49-F238E27FC236}">
                <a16:creationId xmlns:a16="http://schemas.microsoft.com/office/drawing/2014/main" id="{4316B0AE-245F-4164-BF74-B514BA424CB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2052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0FB3D5A-25E2-453F-A78E-0A20BDCE80A2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96342-0E80-4F8E-9563-9F5EDFC0DDF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9B2F5D-C3BA-453E-8F4D-97074F48C7AE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2D50E3-A27A-4AF6-928B-286E7BDB4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74FDF0-F4BE-433D-86EE-9E1832D4388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DFCD07-1301-45ED-B326-449ECFADE70D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D5DA270-E83F-4CC8-9DA6-27CA3AE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7804587-2E59-4D83-B86E-83ADAE4F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CC5D4559-6AE3-461A-A02E-915BACCC2124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339F117-3072-4F0C-8D1D-E5DC918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6671" y="6309360"/>
            <a:ext cx="454961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AAE613A3-7427-4A9A-9B2A-23B005FA5F48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2918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179" y="1057522"/>
            <a:ext cx="5230672" cy="2173433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700" b="0"/>
              <a:t>BANCO DE DADOS NINHOFARMA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B0552E2-3F84-4A73-A16B-C54043C66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5104" y="3751119"/>
            <a:ext cx="4797502" cy="1606163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en-US" sz="1700"/>
              <a:t>Desenvolvedores:</a:t>
            </a:r>
          </a:p>
          <a:p>
            <a:r>
              <a:rPr lang="en-US" sz="1700"/>
              <a:t>Dayse Ellen</a:t>
            </a:r>
          </a:p>
          <a:p>
            <a:r>
              <a:rPr lang="en-US" sz="1700"/>
              <a:t>Kildery Leandro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5A56255-4961-41E1-887B-7319F23C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Placeholder 40" descr="Uma imagem contendo Texto&#10;&#10;Descrição gerada automaticamente">
            <a:extLst>
              <a:ext uri="{FF2B5EF4-FFF2-40B4-BE49-F238E27FC236}">
                <a16:creationId xmlns:a16="http://schemas.microsoft.com/office/drawing/2014/main" id="{9FB4A3D7-302B-4FAB-B9BD-5F75A796AC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3274" r="23273" b="-1"/>
          <a:stretch/>
        </p:blipFill>
        <p:spPr>
          <a:xfrm>
            <a:off x="6859936" y="-2"/>
            <a:ext cx="533206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4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FD008D2D-DCC4-47D7-9308-F53E3DC8BA3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394" r="22394"/>
          <a:stretch/>
        </p:blipFill>
        <p:spPr>
          <a:xfrm>
            <a:off x="20" y="719747"/>
            <a:ext cx="4458058" cy="5389675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94278F-BBE1-4D62-8038-1FE9C98B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72" y="1056362"/>
            <a:ext cx="6627226" cy="1154102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800"/>
              <a:t>Desafios de Desenvolvimento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7A8109-BBBF-407C-81F8-08088ED99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857" y="2268656"/>
            <a:ext cx="6627226" cy="3505938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just"/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Complexidade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dos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requisitos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: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Compreender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completamente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os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requisitos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necessidades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da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NinhoFarma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foi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um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desafio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em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si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.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Foi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importante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garantir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uma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comunicação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clara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eficaz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com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os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diretores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 da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empresa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para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entender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suas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expectativas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garantir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que a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aplicação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atendesse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às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suas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necessidades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específicas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.</a:t>
            </a:r>
            <a:endParaRPr lang="pt-BR" dirty="0">
              <a:ea typeface="Meiryo"/>
            </a:endParaRPr>
          </a:p>
          <a:p>
            <a:pPr>
              <a:buFont typeface="Corbel" panose="020B0503020204020204" pitchFamily="34" charset="0"/>
            </a:pPr>
            <a:endParaRPr lang="en-US" dirty="0">
              <a:ea typeface="Meiryo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7A34B0D-1722-4024-BC6E-2A411B0A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21857" y="6309360"/>
            <a:ext cx="5401405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rPr>
              <a:t>NinhoFarma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5DB2E64-AD14-44FE-948F-FCBEC637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2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14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16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9" name="Rectangle 118">
            <a:extLst>
              <a:ext uri="{FF2B5EF4-FFF2-40B4-BE49-F238E27FC236}">
                <a16:creationId xmlns:a16="http://schemas.microsoft.com/office/drawing/2014/main" id="{DA4E7B50-D68C-43EB-930F-EA442A13A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20">
            <a:extLst>
              <a:ext uri="{FF2B5EF4-FFF2-40B4-BE49-F238E27FC236}">
                <a16:creationId xmlns:a16="http://schemas.microsoft.com/office/drawing/2014/main" id="{02822754-E01B-4742-88B9-BE0984BA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FD008D2D-DCC4-47D7-9308-F53E3DC8BA3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4482" r="22550" b="-2"/>
          <a:stretch/>
        </p:blipFill>
        <p:spPr>
          <a:xfrm>
            <a:off x="8194348" y="1074544"/>
            <a:ext cx="3997652" cy="5037857"/>
          </a:xfrm>
          <a:prstGeom prst="rect">
            <a:avLst/>
          </a:prstGeom>
        </p:spPr>
      </p:pic>
      <p:sp>
        <p:nvSpPr>
          <p:cNvPr id="141" name="Rectangle 122">
            <a:extLst>
              <a:ext uri="{FF2B5EF4-FFF2-40B4-BE49-F238E27FC236}">
                <a16:creationId xmlns:a16="http://schemas.microsoft.com/office/drawing/2014/main" id="{387C5BBA-BBE2-4821-96CF-38FC49570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24">
            <a:extLst>
              <a:ext uri="{FF2B5EF4-FFF2-40B4-BE49-F238E27FC236}">
                <a16:creationId xmlns:a16="http://schemas.microsoft.com/office/drawing/2014/main" id="{3611DA2B-4CF7-4A57-82AC-FA120DE44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94278F-BBE1-4D62-8038-1FE9C98B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78" y="1475399"/>
            <a:ext cx="6623040" cy="114058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800"/>
              <a:t>Desafios de Desenvolvimento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7A8109-BBBF-407C-81F8-08088ED99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179" y="2743995"/>
            <a:ext cx="6623039" cy="303059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just">
              <a:buFont typeface="Corbel" panose="020B0503020204020204" pitchFamily="34" charset="0"/>
            </a:pPr>
            <a:r>
              <a:rPr lang="en-US" dirty="0" err="1"/>
              <a:t>Usabilidade</a:t>
            </a:r>
            <a:r>
              <a:rPr lang="en-US" dirty="0"/>
              <a:t> e interface do </a:t>
            </a:r>
            <a:r>
              <a:rPr lang="en-US" dirty="0" err="1"/>
              <a:t>usuário</a:t>
            </a:r>
            <a:r>
              <a:rPr lang="en-US" dirty="0"/>
              <a:t>: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interface do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intuitiva</a:t>
            </a:r>
            <a:r>
              <a:rPr lang="en-US" dirty="0"/>
              <a:t> e </a:t>
            </a:r>
            <a:r>
              <a:rPr lang="en-US" dirty="0" err="1"/>
              <a:t>amigável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 da </a:t>
            </a:r>
            <a:r>
              <a:rPr lang="en-US" dirty="0" err="1"/>
              <a:t>NinhoFarma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um </a:t>
            </a:r>
            <a:r>
              <a:rPr lang="en-US" dirty="0" err="1"/>
              <a:t>desafio</a:t>
            </a:r>
            <a:r>
              <a:rPr lang="en-US" dirty="0"/>
              <a:t>.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considerar</a:t>
            </a:r>
            <a:r>
              <a:rPr lang="en-US" dirty="0"/>
              <a:t> a </a:t>
            </a:r>
            <a:r>
              <a:rPr lang="en-US" dirty="0" err="1"/>
              <a:t>experiência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, a </a:t>
            </a:r>
            <a:r>
              <a:rPr lang="en-US" dirty="0" err="1"/>
              <a:t>navegabilidade</a:t>
            </a:r>
            <a:r>
              <a:rPr lang="en-US" dirty="0"/>
              <a:t> e a </a:t>
            </a:r>
            <a:r>
              <a:rPr lang="en-US" dirty="0" err="1"/>
              <a:t>facilidade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, </a:t>
            </a:r>
            <a:r>
              <a:rPr lang="en-US" dirty="0" err="1"/>
              <a:t>garantindo</a:t>
            </a:r>
            <a:r>
              <a:rPr lang="en-US" dirty="0"/>
              <a:t> que a </a:t>
            </a:r>
            <a:r>
              <a:rPr lang="en-US" dirty="0" err="1"/>
              <a:t>aplicação</a:t>
            </a:r>
            <a:r>
              <a:rPr lang="en-US" dirty="0"/>
              <a:t> fosse </a:t>
            </a:r>
            <a:r>
              <a:rPr lang="en-US" dirty="0" err="1"/>
              <a:t>acessível</a:t>
            </a:r>
            <a:r>
              <a:rPr lang="en-US" dirty="0"/>
              <a:t> e </a:t>
            </a:r>
            <a:r>
              <a:rPr lang="en-US" dirty="0" err="1"/>
              <a:t>eficiente</a:t>
            </a:r>
            <a:r>
              <a:rPr lang="en-US" dirty="0"/>
              <a:t> para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níveis</a:t>
            </a:r>
            <a:r>
              <a:rPr lang="en-US" dirty="0"/>
              <a:t> de </a:t>
            </a:r>
            <a:r>
              <a:rPr lang="en-US" dirty="0" err="1"/>
              <a:t>habilidade</a:t>
            </a:r>
            <a:r>
              <a:rPr lang="en-US" dirty="0"/>
              <a:t>.</a:t>
            </a:r>
            <a:endParaRPr lang="pt-BR" dirty="0"/>
          </a:p>
          <a:p>
            <a:pPr>
              <a:buFont typeface="Corbel" panose="020B0503020204020204" pitchFamily="34" charset="0"/>
            </a:pPr>
            <a:endParaRPr lang="en-US"/>
          </a:p>
          <a:p>
            <a:pPr indent="-285750">
              <a:buFont typeface="Corbel" panose="020B0503020204020204" pitchFamily="34" charset="0"/>
              <a:buChar char="•"/>
            </a:pPr>
            <a:endParaRPr lang="en-US"/>
          </a:p>
          <a:p>
            <a:pPr indent="-285750">
              <a:buFont typeface="Corbel" panose="020B0503020204020204" pitchFamily="34" charset="0"/>
              <a:buChar char="•"/>
            </a:pPr>
            <a:endParaRPr lang="en-US"/>
          </a:p>
        </p:txBody>
      </p:sp>
      <p:sp>
        <p:nvSpPr>
          <p:cNvPr id="143" name="Rectangle 126">
            <a:extLst>
              <a:ext uri="{FF2B5EF4-FFF2-40B4-BE49-F238E27FC236}">
                <a16:creationId xmlns:a16="http://schemas.microsoft.com/office/drawing/2014/main" id="{C1CF7BFC-0A02-4106-88A8-CCC0D9444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28">
            <a:extLst>
              <a:ext uri="{FF2B5EF4-FFF2-40B4-BE49-F238E27FC236}">
                <a16:creationId xmlns:a16="http://schemas.microsoft.com/office/drawing/2014/main" id="{65304E59-B4DC-4CA3-89F1-5C88000EB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30">
            <a:extLst>
              <a:ext uri="{FF2B5EF4-FFF2-40B4-BE49-F238E27FC236}">
                <a16:creationId xmlns:a16="http://schemas.microsoft.com/office/drawing/2014/main" id="{73167A8C-FFEF-4D1B-8459-E2BB5C04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7A34B0D-1722-4024-BC6E-2A411B0A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pc="150" baseline="0">
                <a:latin typeface="+mj-lt"/>
                <a:ea typeface="+mn-ea"/>
                <a:cs typeface="+mn-cs"/>
              </a:rPr>
              <a:t>NinhoFarma</a:t>
            </a:r>
          </a:p>
        </p:txBody>
      </p:sp>
      <p:sp>
        <p:nvSpPr>
          <p:cNvPr id="146" name="Rectangle 132">
            <a:extLst>
              <a:ext uri="{FF2B5EF4-FFF2-40B4-BE49-F238E27FC236}">
                <a16:creationId xmlns:a16="http://schemas.microsoft.com/office/drawing/2014/main" id="{1CA3DFBE-30A6-4BDE-9238-14F3652B4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5DB2E64-AD14-44FE-948F-FCBEC637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14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42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4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Rectangle 46">
            <a:extLst>
              <a:ext uri="{FF2B5EF4-FFF2-40B4-BE49-F238E27FC236}">
                <a16:creationId xmlns:a16="http://schemas.microsoft.com/office/drawing/2014/main" id="{DA4E7B50-D68C-43EB-930F-EA442A13A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48">
            <a:extLst>
              <a:ext uri="{FF2B5EF4-FFF2-40B4-BE49-F238E27FC236}">
                <a16:creationId xmlns:a16="http://schemas.microsoft.com/office/drawing/2014/main" id="{3611DA2B-4CF7-4A57-82AC-FA120DE44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37230"/>
            <a:ext cx="9158373" cy="50751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ECA61F-6355-291A-BC4B-9979B163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475399"/>
            <a:ext cx="7610536" cy="114058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Conclusão</a:t>
            </a:r>
          </a:p>
        </p:txBody>
      </p:sp>
      <p:sp>
        <p:nvSpPr>
          <p:cNvPr id="65" name="Rectangle 50">
            <a:extLst>
              <a:ext uri="{FF2B5EF4-FFF2-40B4-BE49-F238E27FC236}">
                <a16:creationId xmlns:a16="http://schemas.microsoft.com/office/drawing/2014/main" id="{02822754-E01B-4742-88B9-BE0984BA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1" y="-4078"/>
            <a:ext cx="3027529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52">
            <a:extLst>
              <a:ext uri="{FF2B5EF4-FFF2-40B4-BE49-F238E27FC236}">
                <a16:creationId xmlns:a16="http://schemas.microsoft.com/office/drawing/2014/main" id="{65304E59-B4DC-4CA3-89F1-5C88000EB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1420" y="6167615"/>
            <a:ext cx="3027529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54">
            <a:extLst>
              <a:ext uri="{FF2B5EF4-FFF2-40B4-BE49-F238E27FC236}">
                <a16:creationId xmlns:a16="http://schemas.microsoft.com/office/drawing/2014/main" id="{C1CF7BFC-0A02-4106-88A8-CCC0D9444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9201530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C1079DE-42AC-4D2A-8027-2E9A51B36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2" y="1052464"/>
            <a:ext cx="3027528" cy="511515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87C5BBA-BBE2-4821-96CF-38FC49570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353F4D6-6D08-CC16-5DE8-237A33FAF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179" y="2743995"/>
            <a:ext cx="7610536" cy="303059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just">
              <a:buFont typeface="Corbel" panose="020B0503020204020204" pitchFamily="34" charset="0"/>
            </a:pP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superar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desafios</a:t>
            </a:r>
            <a:r>
              <a:rPr lang="en-US" dirty="0"/>
              <a:t> </a:t>
            </a:r>
            <a:r>
              <a:rPr lang="en-US" dirty="0" err="1"/>
              <a:t>enfrentados</a:t>
            </a:r>
            <a:r>
              <a:rPr lang="en-US" dirty="0"/>
              <a:t> no </a:t>
            </a:r>
            <a:r>
              <a:rPr lang="en-US" dirty="0" err="1"/>
              <a:t>desenvolvimento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 dos </a:t>
            </a:r>
            <a:r>
              <a:rPr lang="en-US" dirty="0" err="1"/>
              <a:t>requisitos</a:t>
            </a:r>
            <a:r>
              <a:rPr lang="en-US" dirty="0"/>
              <a:t>, </a:t>
            </a:r>
            <a:r>
              <a:rPr lang="en-US" dirty="0" err="1"/>
              <a:t>usabilidade</a:t>
            </a:r>
            <a:r>
              <a:rPr lang="en-US" dirty="0"/>
              <a:t> e interface do </a:t>
            </a:r>
            <a:r>
              <a:rPr lang="en-US" dirty="0" err="1"/>
              <a:t>usuário</a:t>
            </a:r>
            <a:r>
              <a:rPr lang="en-US" dirty="0"/>
              <a:t>,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confiável</a:t>
            </a:r>
            <a:r>
              <a:rPr lang="en-US" dirty="0"/>
              <a:t> e </a:t>
            </a:r>
            <a:r>
              <a:rPr lang="en-US" dirty="0" err="1"/>
              <a:t>escalável</a:t>
            </a:r>
            <a:r>
              <a:rPr lang="en-US" dirty="0"/>
              <a:t>. </a:t>
            </a:r>
            <a:r>
              <a:rPr lang="en-US" dirty="0" err="1"/>
              <a:t>Através</a:t>
            </a:r>
            <a:r>
              <a:rPr lang="en-US" dirty="0"/>
              <a:t> da </a:t>
            </a:r>
            <a:r>
              <a:rPr lang="en-US" dirty="0" err="1"/>
              <a:t>utilização</a:t>
            </a:r>
            <a:r>
              <a:rPr lang="en-US" dirty="0"/>
              <a:t> das </a:t>
            </a:r>
            <a:r>
              <a:rPr lang="en-US" dirty="0" err="1"/>
              <a:t>tecnologias</a:t>
            </a:r>
            <a:r>
              <a:rPr lang="en-US" dirty="0"/>
              <a:t> Python e PostgreSQL, e das </a:t>
            </a:r>
            <a:r>
              <a:rPr lang="en-US" dirty="0" err="1"/>
              <a:t>bibliotecas</a:t>
            </a:r>
            <a:r>
              <a:rPr lang="en-US" dirty="0"/>
              <a:t> psycopg2, </a:t>
            </a:r>
            <a:r>
              <a:rPr lang="en-US" dirty="0" err="1"/>
              <a:t>prettytable</a:t>
            </a:r>
            <a:r>
              <a:rPr lang="en-US" dirty="0"/>
              <a:t> e </a:t>
            </a:r>
            <a:r>
              <a:rPr lang="en-US" dirty="0" err="1"/>
              <a:t>os</a:t>
            </a:r>
            <a:r>
              <a:rPr lang="en-US" dirty="0"/>
              <a:t>, </a:t>
            </a:r>
            <a:r>
              <a:rPr lang="en-US" dirty="0" err="1"/>
              <a:t>desenvolvemos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 </a:t>
            </a:r>
            <a:r>
              <a:rPr lang="en-US" dirty="0" err="1"/>
              <a:t>robusta</a:t>
            </a:r>
            <a:r>
              <a:rPr lang="en-US" dirty="0"/>
              <a:t> e </a:t>
            </a:r>
            <a:r>
              <a:rPr lang="en-US" dirty="0" err="1"/>
              <a:t>eficiente</a:t>
            </a:r>
            <a:r>
              <a:rPr lang="en-US" dirty="0"/>
              <a:t>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3167A8C-FFEF-4D1B-8459-E2BB5C04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CA3DFBE-30A6-4BDE-9238-14F3652B4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BE9B44D8-EE6F-DC5B-8B95-2EF57F37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7613374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pc="150" baseline="0">
                <a:latin typeface="+mj-lt"/>
                <a:ea typeface="+mn-ea"/>
                <a:cs typeface="+mn-cs"/>
              </a:rPr>
              <a:t>NinhoFarma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8C923EF-BD6F-FB88-4BBC-B49E06B57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42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Placeholder 29" descr="Foto profissional gratuita de codificação, código, programação">
            <a:extLst>
              <a:ext uri="{FF2B5EF4-FFF2-40B4-BE49-F238E27FC236}">
                <a16:creationId xmlns:a16="http://schemas.microsoft.com/office/drawing/2014/main" id="{C1CA27C7-F47D-4606-AAE8-32BD4D069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5000" b="5000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081DB-1923-4878-AB15-AD54F35A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863600"/>
            <a:ext cx="6007100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6000" b="0" cap="all"/>
              <a:t>OBRIGADO!</a:t>
            </a: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263FD36A-B869-46D7-A4E1-FAA91F31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pc="150" baseline="0">
                <a:latin typeface="+mj-lt"/>
                <a:ea typeface="+mn-ea"/>
                <a:cs typeface="+mn-cs"/>
              </a:rPr>
              <a:t>NinhoFarma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F05ADB0-C4C0-4EB9-ACD6-D5D69C07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20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A4E7B50-D68C-43EB-930F-EA442A13A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822754-E01B-4742-88B9-BE0984BA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1753" y="0"/>
            <a:ext cx="4010247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Placeholder 25" descr="Diagrama&#10;&#10;Descrição gerada automaticamente">
            <a:extLst>
              <a:ext uri="{FF2B5EF4-FFF2-40B4-BE49-F238E27FC236}">
                <a16:creationId xmlns:a16="http://schemas.microsoft.com/office/drawing/2014/main" id="{FBFF4B36-5D7D-42A6-A89B-A0A83CB0C2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5074" r="4" b="4"/>
          <a:stretch/>
        </p:blipFill>
        <p:spPr>
          <a:xfrm>
            <a:off x="8181753" y="1063502"/>
            <a:ext cx="4010247" cy="254100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87C5BBA-BBE2-4821-96CF-38FC49570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15" descr="Uma imagem contendo pessoa, no interior, mulher, olhando&#10;&#10;Descrição gerada automaticamente">
            <a:extLst>
              <a:ext uri="{FF2B5EF4-FFF2-40B4-BE49-F238E27FC236}">
                <a16:creationId xmlns:a16="http://schemas.microsoft.com/office/drawing/2014/main" id="{E1DA0A58-7C3B-4F53-80D8-6355E31465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20659" r="4191"/>
          <a:stretch/>
        </p:blipFill>
        <p:spPr>
          <a:xfrm>
            <a:off x="8194345" y="3625479"/>
            <a:ext cx="3997652" cy="248692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611DA2B-4CF7-4A57-82AC-FA120DE44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EDB7E63-0AD5-451A-9802-48AB1D4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78" y="1475399"/>
            <a:ext cx="6623040" cy="114058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 dirty="0"/>
              <a:t>O </a:t>
            </a:r>
            <a:r>
              <a:rPr lang="en-US"/>
              <a:t>Cliente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9D770A-D8B9-4D5E-BB61-CD763E2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179" y="2743995"/>
            <a:ext cx="6623039" cy="303059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 err="1"/>
              <a:t>Apresento-lhes</a:t>
            </a:r>
            <a:r>
              <a:rPr lang="en-US" sz="1400" dirty="0"/>
              <a:t> a </a:t>
            </a:r>
            <a:r>
              <a:rPr lang="en-US" sz="1400" dirty="0" err="1"/>
              <a:t>NinhoFarma</a:t>
            </a:r>
            <a:r>
              <a:rPr lang="en-US" sz="1400" dirty="0"/>
              <a:t>,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empresa</a:t>
            </a:r>
            <a:r>
              <a:rPr lang="en-US" sz="1400" dirty="0"/>
              <a:t> </a:t>
            </a:r>
            <a:r>
              <a:rPr lang="en-US" sz="1400" dirty="0" err="1"/>
              <a:t>fictícia</a:t>
            </a:r>
            <a:r>
              <a:rPr lang="en-US" sz="1400" dirty="0"/>
              <a:t> do </a:t>
            </a:r>
            <a:r>
              <a:rPr lang="en-US" sz="1400" dirty="0" err="1"/>
              <a:t>ramo</a:t>
            </a:r>
            <a:r>
              <a:rPr lang="en-US" sz="1400" dirty="0"/>
              <a:t> </a:t>
            </a:r>
            <a:r>
              <a:rPr lang="en-US" sz="1400" dirty="0" err="1"/>
              <a:t>farmacêutico</a:t>
            </a:r>
            <a:r>
              <a:rPr lang="en-US" sz="1400" dirty="0"/>
              <a:t>. </a:t>
            </a:r>
            <a:r>
              <a:rPr lang="en-US" sz="1400" dirty="0" err="1"/>
              <a:t>Fundada</a:t>
            </a:r>
            <a:r>
              <a:rPr lang="en-US" sz="1400" dirty="0"/>
              <a:t> </a:t>
            </a:r>
            <a:r>
              <a:rPr lang="en-US" sz="1400" dirty="0" err="1"/>
              <a:t>há</a:t>
            </a:r>
            <a:r>
              <a:rPr lang="en-US" sz="1400" dirty="0"/>
              <a:t> </a:t>
            </a:r>
            <a:r>
              <a:rPr lang="en-US" sz="1400" dirty="0" err="1"/>
              <a:t>alguns</a:t>
            </a:r>
            <a:r>
              <a:rPr lang="en-US" sz="1400" dirty="0"/>
              <a:t> </a:t>
            </a:r>
            <a:r>
              <a:rPr lang="en-US" sz="1400" dirty="0" err="1"/>
              <a:t>anos</a:t>
            </a:r>
            <a:r>
              <a:rPr lang="en-US" sz="1400" dirty="0"/>
              <a:t>, </a:t>
            </a:r>
            <a:r>
              <a:rPr lang="en-US" sz="1400" dirty="0" err="1"/>
              <a:t>nosso</a:t>
            </a:r>
            <a:r>
              <a:rPr lang="en-US" sz="1400" dirty="0"/>
              <a:t> </a:t>
            </a:r>
            <a:r>
              <a:rPr lang="en-US" sz="1400" dirty="0" err="1"/>
              <a:t>objetivo</a:t>
            </a:r>
            <a:r>
              <a:rPr lang="en-US" sz="1400" dirty="0"/>
              <a:t> é </a:t>
            </a:r>
            <a:r>
              <a:rPr lang="en-US" sz="1400" dirty="0" err="1"/>
              <a:t>oferecer</a:t>
            </a:r>
            <a:r>
              <a:rPr lang="en-US" sz="1400" dirty="0"/>
              <a:t> </a:t>
            </a:r>
            <a:r>
              <a:rPr lang="en-US" sz="1400" dirty="0" err="1"/>
              <a:t>soluções</a:t>
            </a:r>
            <a:r>
              <a:rPr lang="en-US" sz="1400" dirty="0"/>
              <a:t> </a:t>
            </a:r>
            <a:r>
              <a:rPr lang="en-US" sz="1400" dirty="0" err="1"/>
              <a:t>inovadoras</a:t>
            </a:r>
            <a:r>
              <a:rPr lang="en-US" sz="1400" dirty="0"/>
              <a:t> de </a:t>
            </a:r>
            <a:r>
              <a:rPr lang="en-US" sz="1400" dirty="0" err="1"/>
              <a:t>controle</a:t>
            </a:r>
            <a:r>
              <a:rPr lang="en-US" sz="1400" dirty="0"/>
              <a:t> de </a:t>
            </a:r>
            <a:r>
              <a:rPr lang="en-US" sz="1400" dirty="0" err="1"/>
              <a:t>vendas</a:t>
            </a:r>
            <a:r>
              <a:rPr lang="en-US" sz="1400" dirty="0"/>
              <a:t> e </a:t>
            </a:r>
            <a:r>
              <a:rPr lang="en-US" sz="1400" dirty="0" err="1"/>
              <a:t>cadastro</a:t>
            </a:r>
            <a:r>
              <a:rPr lang="en-US" sz="1400" dirty="0"/>
              <a:t> de </a:t>
            </a:r>
            <a:r>
              <a:rPr lang="en-US" sz="1400" dirty="0" err="1"/>
              <a:t>clientes</a:t>
            </a:r>
            <a:r>
              <a:rPr lang="en-US" sz="1400" dirty="0"/>
              <a:t> para </a:t>
            </a:r>
            <a:r>
              <a:rPr lang="en-US" sz="1400" dirty="0" err="1"/>
              <a:t>farmácias</a:t>
            </a:r>
            <a:r>
              <a:rPr lang="en-US" sz="1400" dirty="0"/>
              <a:t>. </a:t>
            </a:r>
            <a:r>
              <a:rPr lang="en-US" sz="1400" dirty="0" err="1"/>
              <a:t>Desenvolvemos</a:t>
            </a:r>
            <a:r>
              <a:rPr lang="en-US" sz="1400" dirty="0"/>
              <a:t> um </a:t>
            </a:r>
            <a:r>
              <a:rPr lang="en-US" sz="1400" dirty="0" err="1"/>
              <a:t>aplicativo</a:t>
            </a:r>
            <a:r>
              <a:rPr lang="en-US" sz="1400" dirty="0"/>
              <a:t> </a:t>
            </a:r>
            <a:r>
              <a:rPr lang="en-US" sz="1400" dirty="0" err="1"/>
              <a:t>personalizado</a:t>
            </a:r>
            <a:r>
              <a:rPr lang="en-US" sz="1400" dirty="0"/>
              <a:t> para auxiliar no </a:t>
            </a:r>
            <a:r>
              <a:rPr lang="en-US" sz="1400" dirty="0" err="1"/>
              <a:t>gerenciamento</a:t>
            </a:r>
            <a:r>
              <a:rPr lang="en-US" sz="1400" dirty="0"/>
              <a:t> </a:t>
            </a:r>
            <a:r>
              <a:rPr lang="en-US" sz="1400" dirty="0" err="1"/>
              <a:t>eficiente</a:t>
            </a:r>
            <a:r>
              <a:rPr lang="en-US" sz="1400" dirty="0"/>
              <a:t> e </a:t>
            </a:r>
            <a:r>
              <a:rPr lang="en-US" sz="1400" dirty="0" err="1"/>
              <a:t>seguro</a:t>
            </a:r>
            <a:r>
              <a:rPr lang="en-US" sz="1400" dirty="0"/>
              <a:t> das </a:t>
            </a:r>
            <a:r>
              <a:rPr lang="en-US" sz="1400" dirty="0" err="1"/>
              <a:t>informações</a:t>
            </a:r>
            <a:r>
              <a:rPr lang="en-US" sz="1400" dirty="0"/>
              <a:t> </a:t>
            </a:r>
            <a:r>
              <a:rPr lang="en-US" sz="1400" dirty="0" err="1"/>
              <a:t>essenciais</a:t>
            </a:r>
            <a:r>
              <a:rPr lang="en-US" sz="1400" dirty="0"/>
              <a:t> para o </a:t>
            </a:r>
            <a:r>
              <a:rPr lang="en-US" sz="1400" dirty="0" err="1"/>
              <a:t>negócio</a:t>
            </a:r>
            <a:r>
              <a:rPr lang="en-US" sz="1400" dirty="0"/>
              <a:t>. Com a </a:t>
            </a:r>
            <a:r>
              <a:rPr lang="en-US" sz="1400" dirty="0" err="1"/>
              <a:t>NinhoFarma</a:t>
            </a:r>
            <a:r>
              <a:rPr lang="en-US" sz="1400" dirty="0"/>
              <a:t>, as </a:t>
            </a:r>
            <a:r>
              <a:rPr lang="en-US" sz="1400" dirty="0" err="1"/>
              <a:t>farmácias</a:t>
            </a:r>
            <a:r>
              <a:rPr lang="en-US" sz="1400" dirty="0"/>
              <a:t> </a:t>
            </a:r>
            <a:r>
              <a:rPr lang="en-US" sz="1400" dirty="0" err="1"/>
              <a:t>podem</a:t>
            </a:r>
            <a:r>
              <a:rPr lang="en-US" sz="1400" dirty="0"/>
              <a:t> </a:t>
            </a:r>
            <a:r>
              <a:rPr lang="en-US" sz="1400" dirty="0" err="1"/>
              <a:t>simplificar</a:t>
            </a:r>
            <a:r>
              <a:rPr lang="en-US" sz="1400" dirty="0"/>
              <a:t> </a:t>
            </a:r>
            <a:r>
              <a:rPr lang="en-US" sz="1400" dirty="0" err="1"/>
              <a:t>suas</a:t>
            </a:r>
            <a:r>
              <a:rPr lang="en-US" sz="1400" dirty="0"/>
              <a:t> </a:t>
            </a:r>
            <a:r>
              <a:rPr lang="en-US" sz="1400" dirty="0" err="1"/>
              <a:t>operações</a:t>
            </a:r>
            <a:r>
              <a:rPr lang="en-US" sz="1400" dirty="0"/>
              <a:t> </a:t>
            </a:r>
            <a:r>
              <a:rPr lang="en-US" sz="1400" dirty="0" err="1"/>
              <a:t>diárias</a:t>
            </a:r>
            <a:r>
              <a:rPr lang="en-US" sz="1400" dirty="0"/>
              <a:t>, </a:t>
            </a:r>
            <a:r>
              <a:rPr lang="en-US" sz="1400" dirty="0" err="1"/>
              <a:t>garantindo</a:t>
            </a:r>
            <a:r>
              <a:rPr lang="en-US" sz="1400" dirty="0"/>
              <a:t> a </a:t>
            </a:r>
            <a:r>
              <a:rPr lang="en-US" sz="1400" dirty="0" err="1"/>
              <a:t>conformidade</a:t>
            </a:r>
            <a:r>
              <a:rPr lang="en-US" sz="1400" dirty="0"/>
              <a:t> </a:t>
            </a:r>
            <a:r>
              <a:rPr lang="en-US" sz="1400" dirty="0" err="1"/>
              <a:t>regulatória</a:t>
            </a:r>
            <a:r>
              <a:rPr lang="en-US" sz="1400" dirty="0"/>
              <a:t> e </a:t>
            </a:r>
            <a:r>
              <a:rPr lang="en-US" sz="1400" dirty="0" err="1"/>
              <a:t>melhorando</a:t>
            </a:r>
            <a:r>
              <a:rPr lang="en-US" sz="1400" dirty="0"/>
              <a:t> a </a:t>
            </a:r>
            <a:r>
              <a:rPr lang="en-US" sz="1400" dirty="0" err="1"/>
              <a:t>qualidade</a:t>
            </a:r>
            <a:r>
              <a:rPr lang="en-US" sz="1400" dirty="0"/>
              <a:t> dos </a:t>
            </a:r>
            <a:r>
              <a:rPr lang="en-US" sz="1400" dirty="0" err="1"/>
              <a:t>serviços</a:t>
            </a:r>
            <a:r>
              <a:rPr lang="en-US" sz="1400" dirty="0"/>
              <a:t> </a:t>
            </a:r>
            <a:r>
              <a:rPr lang="en-US" sz="1400" dirty="0" err="1"/>
              <a:t>prestados</a:t>
            </a:r>
            <a:r>
              <a:rPr lang="en-US" sz="1400" dirty="0"/>
              <a:t>.</a:t>
            </a:r>
            <a:endParaRPr lang="pt-B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1CF7BFC-0A02-4106-88A8-CCC0D9444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304E59-B4DC-4CA3-89F1-5C88000EB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3167A8C-FFEF-4D1B-8459-E2BB5C04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A0C89215-7880-40F7-A389-2C9A09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  <a:effectLst>
                  <a:outerShdw blurRad="50800" dist="38100" dir="240000" algn="ctr" rotWithShape="0">
                    <a:prstClr val="black">
                      <a:alpha val="43000"/>
                    </a:prstClr>
                  </a:outerShdw>
                </a:effectLst>
                <a:ea typeface="Meiryo"/>
              </a:rPr>
              <a:t>NinhoFarma</a:t>
            </a:r>
            <a:endParaRPr lang="en-US" kern="1200" spc="150" baseline="0" dirty="0" err="1">
              <a:solidFill>
                <a:schemeClr val="bg1"/>
              </a:solidFill>
              <a:effectLst>
                <a:outerShdw blurRad="50800" dist="38100" dir="240000" algn="ctr" rotWithShape="0">
                  <a:prstClr val="black">
                    <a:alpha val="43000"/>
                  </a:prstClr>
                </a:outerShdw>
              </a:effectLst>
              <a:latin typeface="+mj-lt"/>
              <a:ea typeface="Meiryo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A3DFBE-30A6-4BDE-9238-14F3652B4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5DCA835-3A68-4F79-8083-F784410C9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6072" y="3561468"/>
            <a:ext cx="3995928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3FEC850-D70F-4F53-AFB0-352FEA945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667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EDB7E63-0AD5-451A-9802-48AB1D4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 Desafio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8928BEC-981A-4B8F-98FA-839975C5F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63" y="9307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5114E9F-2A15-431C-9EF8-E5F1FFEE1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E8B9C70-F708-443B-82A0-80E311A00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48457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Placeholder 25" descr="Logotipo, nome da empresa&#10;&#10;Descrição gerada automaticamente">
            <a:extLst>
              <a:ext uri="{FF2B5EF4-FFF2-40B4-BE49-F238E27FC236}">
                <a16:creationId xmlns:a16="http://schemas.microsoft.com/office/drawing/2014/main" id="{FBFF4B36-5D7D-42A6-A89B-A0A83CB0C2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5250" r="7605" b="1"/>
          <a:stretch/>
        </p:blipFill>
        <p:spPr>
          <a:xfrm>
            <a:off x="6858023" y="-2"/>
            <a:ext cx="5333976" cy="3396996"/>
          </a:xfrm>
          <a:prstGeom prst="rect">
            <a:avLst/>
          </a:prstGeo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1DA0A58-7C3B-4F53-80D8-6355E31465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7743" b="7743"/>
          <a:stretch/>
        </p:blipFill>
        <p:spPr>
          <a:xfrm>
            <a:off x="1067712" y="3435496"/>
            <a:ext cx="5790310" cy="3422504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D7B94B2-D9B6-4EAC-8CD9-3961D1784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9D770A-D8B9-4D5E-BB61-CD763E2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4196" y="3597663"/>
            <a:ext cx="5068092" cy="271632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/>
              <a:t>Antes da </a:t>
            </a:r>
            <a:r>
              <a:rPr lang="en-US" sz="1400" dirty="0" err="1"/>
              <a:t>criação</a:t>
            </a:r>
            <a:r>
              <a:rPr lang="en-US" sz="1400" dirty="0"/>
              <a:t> da </a:t>
            </a:r>
            <a:r>
              <a:rPr lang="en-US" sz="1400" dirty="0" err="1"/>
              <a:t>nossa</a:t>
            </a:r>
            <a:r>
              <a:rPr lang="en-US" sz="1400" dirty="0"/>
              <a:t> </a:t>
            </a:r>
            <a:r>
              <a:rPr lang="en-US" sz="1400" dirty="0" err="1"/>
              <a:t>aplicação</a:t>
            </a:r>
            <a:r>
              <a:rPr lang="en-US" sz="1400" dirty="0"/>
              <a:t>, a </a:t>
            </a:r>
            <a:r>
              <a:rPr lang="en-US" sz="1400" dirty="0" err="1"/>
              <a:t>NinhoFarma</a:t>
            </a:r>
            <a:r>
              <a:rPr lang="en-US" sz="1400" dirty="0"/>
              <a:t> </a:t>
            </a:r>
            <a:r>
              <a:rPr lang="en-US" sz="1400" dirty="0" err="1"/>
              <a:t>enfrentava</a:t>
            </a:r>
            <a:r>
              <a:rPr lang="en-US" sz="1400" dirty="0"/>
              <a:t> </a:t>
            </a:r>
            <a:r>
              <a:rPr lang="en-US" sz="1400" dirty="0" err="1"/>
              <a:t>diversos</a:t>
            </a:r>
            <a:r>
              <a:rPr lang="en-US" sz="1400" dirty="0"/>
              <a:t> </a:t>
            </a:r>
            <a:r>
              <a:rPr lang="en-US" sz="1400" dirty="0" err="1"/>
              <a:t>desafios</a:t>
            </a:r>
            <a:r>
              <a:rPr lang="en-US" sz="1400" dirty="0"/>
              <a:t> </a:t>
            </a:r>
            <a:r>
              <a:rPr lang="en-US" sz="1400" dirty="0" err="1"/>
              <a:t>relacionados</a:t>
            </a:r>
            <a:r>
              <a:rPr lang="en-US" sz="1400" dirty="0"/>
              <a:t> </a:t>
            </a:r>
            <a:r>
              <a:rPr lang="en-US" sz="1400" dirty="0" err="1"/>
              <a:t>ao</a:t>
            </a:r>
            <a:r>
              <a:rPr lang="en-US" sz="1400" dirty="0"/>
              <a:t> </a:t>
            </a:r>
            <a:r>
              <a:rPr lang="en-US" sz="1400" dirty="0" err="1"/>
              <a:t>controle</a:t>
            </a:r>
            <a:r>
              <a:rPr lang="en-US" sz="1400" dirty="0"/>
              <a:t> de dados </a:t>
            </a:r>
            <a:r>
              <a:rPr lang="en-US" sz="1400" dirty="0" err="1"/>
              <a:t>em</a:t>
            </a:r>
            <a:r>
              <a:rPr lang="en-US" sz="1400" dirty="0"/>
              <a:t> </a:t>
            </a:r>
            <a:r>
              <a:rPr lang="en-US" sz="1400" dirty="0" err="1"/>
              <a:t>suas</a:t>
            </a:r>
            <a:r>
              <a:rPr lang="en-US" sz="1400" dirty="0"/>
              <a:t> </a:t>
            </a:r>
            <a:r>
              <a:rPr lang="en-US" sz="1400" dirty="0" err="1"/>
              <a:t>operações</a:t>
            </a:r>
            <a:r>
              <a:rPr lang="en-US" sz="1400" dirty="0"/>
              <a:t> </a:t>
            </a:r>
            <a:r>
              <a:rPr lang="en-US" sz="1400" dirty="0" err="1"/>
              <a:t>farmacêuticas</a:t>
            </a:r>
            <a:r>
              <a:rPr lang="en-US" sz="1400" dirty="0"/>
              <a:t>. </a:t>
            </a:r>
            <a:r>
              <a:rPr lang="en-US" sz="1400" dirty="0" err="1"/>
              <a:t>Algumas</a:t>
            </a:r>
            <a:r>
              <a:rPr lang="en-US" sz="1400" dirty="0"/>
              <a:t> das </a:t>
            </a:r>
            <a:r>
              <a:rPr lang="en-US" sz="1400" dirty="0" err="1"/>
              <a:t>dificuldades</a:t>
            </a:r>
            <a:r>
              <a:rPr lang="en-US" sz="1400" dirty="0"/>
              <a:t> </a:t>
            </a:r>
            <a:r>
              <a:rPr lang="en-US" sz="1400" dirty="0" err="1"/>
              <a:t>incluíam</a:t>
            </a:r>
            <a:r>
              <a:rPr lang="en-US" sz="1400" dirty="0"/>
              <a:t> a </a:t>
            </a:r>
            <a:r>
              <a:rPr lang="en-US" sz="1400" dirty="0" err="1"/>
              <a:t>gestão</a:t>
            </a:r>
            <a:r>
              <a:rPr lang="en-US" sz="1400" dirty="0"/>
              <a:t> manual de estoques, a </a:t>
            </a:r>
            <a:r>
              <a:rPr lang="en-US" sz="1400" dirty="0" err="1"/>
              <a:t>falta</a:t>
            </a:r>
            <a:r>
              <a:rPr lang="en-US" sz="1400" dirty="0"/>
              <a:t> de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visão</a:t>
            </a:r>
            <a:r>
              <a:rPr lang="en-US" sz="1400" dirty="0"/>
              <a:t> </a:t>
            </a:r>
            <a:r>
              <a:rPr lang="en-US" sz="1400" dirty="0" err="1"/>
              <a:t>abrangente</a:t>
            </a:r>
            <a:r>
              <a:rPr lang="en-US" sz="1400" dirty="0"/>
              <a:t> </a:t>
            </a:r>
            <a:r>
              <a:rPr lang="en-US" sz="1400" dirty="0" err="1"/>
              <a:t>sobre</a:t>
            </a:r>
            <a:r>
              <a:rPr lang="en-US" sz="1400" dirty="0"/>
              <a:t> </a:t>
            </a:r>
            <a:r>
              <a:rPr lang="en-US" sz="1400" dirty="0" err="1"/>
              <a:t>vendas</a:t>
            </a:r>
            <a:r>
              <a:rPr lang="en-US" sz="1400" dirty="0"/>
              <a:t> e </a:t>
            </a:r>
            <a:r>
              <a:rPr lang="en-US" sz="1400" dirty="0" err="1"/>
              <a:t>compras</a:t>
            </a:r>
            <a:r>
              <a:rPr lang="en-US" sz="1400" dirty="0"/>
              <a:t>, a </a:t>
            </a:r>
            <a:r>
              <a:rPr lang="en-US" sz="1400" dirty="0" err="1"/>
              <a:t>complexidade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rastreabilidade</a:t>
            </a:r>
            <a:r>
              <a:rPr lang="en-US" sz="1400" dirty="0"/>
              <a:t> de </a:t>
            </a:r>
            <a:r>
              <a:rPr lang="en-US" sz="1400" dirty="0" err="1"/>
              <a:t>produtos</a:t>
            </a:r>
            <a:r>
              <a:rPr lang="en-US" sz="1400" dirty="0"/>
              <a:t> e a </a:t>
            </a:r>
            <a:r>
              <a:rPr lang="en-US" sz="1400" dirty="0" err="1"/>
              <a:t>dificuldade</a:t>
            </a:r>
            <a:r>
              <a:rPr lang="en-US" sz="1400" dirty="0"/>
              <a:t> </a:t>
            </a:r>
            <a:r>
              <a:rPr lang="en-US" sz="1400" dirty="0" err="1"/>
              <a:t>em</a:t>
            </a:r>
            <a:r>
              <a:rPr lang="en-US" sz="1400" dirty="0"/>
              <a:t> </a:t>
            </a:r>
            <a:r>
              <a:rPr lang="en-US" sz="1400" dirty="0" err="1"/>
              <a:t>acompanhar</a:t>
            </a:r>
            <a:r>
              <a:rPr lang="en-US" sz="1400" dirty="0"/>
              <a:t> a </a:t>
            </a:r>
            <a:r>
              <a:rPr lang="en-US" sz="1400" dirty="0" err="1"/>
              <a:t>conformidade</a:t>
            </a:r>
            <a:r>
              <a:rPr lang="en-US" sz="1400" dirty="0"/>
              <a:t> </a:t>
            </a:r>
            <a:r>
              <a:rPr lang="en-US" sz="1400" dirty="0" err="1"/>
              <a:t>regulatória</a:t>
            </a:r>
            <a:r>
              <a:rPr lang="en-US" sz="1400" dirty="0"/>
              <a:t>.</a:t>
            </a:r>
            <a:endParaRPr lang="pt-BR" sz="1400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A0C89215-7880-40F7-A389-2C9A09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pc="150" baseline="0">
                <a:solidFill>
                  <a:srgbClr val="FFFFFF"/>
                </a:solidFill>
                <a:effectLst>
                  <a:outerShdw blurRad="50800" dist="38100" dir="240000" algn="ctr" rotWithShape="0">
                    <a:prstClr val="black">
                      <a:alpha val="43000"/>
                    </a:prstClr>
                  </a:outerShdw>
                </a:effectLst>
                <a:latin typeface="+mj-lt"/>
                <a:ea typeface="+mn-ea"/>
                <a:cs typeface="+mn-cs"/>
              </a:rPr>
              <a:t>NinhoFarma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A6FE760-E70F-4EB9-BCB1-D7795F04B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76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94278F-BBE1-4D62-8038-1FE9C98B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68" y="537381"/>
            <a:ext cx="6172412" cy="103192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Solução</a:t>
            </a:r>
          </a:p>
        </p:txBody>
      </p:sp>
      <p:pic>
        <p:nvPicPr>
          <p:cNvPr id="11" name="Picture Placeholder 10" descr="Forma&#10;&#10;Descrição gerada automaticamente">
            <a:extLst>
              <a:ext uri="{FF2B5EF4-FFF2-40B4-BE49-F238E27FC236}">
                <a16:creationId xmlns:a16="http://schemas.microsoft.com/office/drawing/2014/main" id="{2090A0CF-D5B6-46F6-9148-3018C1F682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4959" y="-3"/>
            <a:ext cx="4603623" cy="2249321"/>
          </a:xfrm>
        </p:spPr>
      </p:pic>
      <p:pic>
        <p:nvPicPr>
          <p:cNvPr id="13" name="Picture Placeholder 12" descr="Uma imagem contendo pequeno, perto, segurando, mulher&#10;&#10;Descrição gerada automaticamente">
            <a:extLst>
              <a:ext uri="{FF2B5EF4-FFF2-40B4-BE49-F238E27FC236}">
                <a16:creationId xmlns:a16="http://schemas.microsoft.com/office/drawing/2014/main" id="{FD008D2D-DCC4-47D7-9308-F53E3DC8BA3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/>
          <a:stretch/>
        </p:blipFill>
        <p:spPr>
          <a:xfrm>
            <a:off x="65251" y="2311339"/>
            <a:ext cx="4569304" cy="224152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3908DB8-E92A-433D-BC79-CFD872B072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/>
          <a:stretch/>
        </p:blipFill>
        <p:spPr>
          <a:xfrm>
            <a:off x="1787" y="4613572"/>
            <a:ext cx="4609968" cy="2241520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7A8109-BBBF-407C-81F8-08088ED99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671" y="1735745"/>
            <a:ext cx="6172412" cy="3767496"/>
          </a:xfrm>
        </p:spPr>
        <p:txBody>
          <a:bodyPr>
            <a:normAutofit/>
          </a:bodyPr>
          <a:lstStyle/>
          <a:p>
            <a:pPr algn="just"/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Era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evidente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a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necessidade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de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uma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solução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tecnológica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capaz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de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centralizar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e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automatizar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o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controle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de dados,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permitindo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maior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eficiência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segurança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e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agilidade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nas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atividades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diárias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da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empresa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.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Foi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assim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que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surgiu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a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ideia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de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desenvolver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o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aplicativo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personalizado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da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NinhoFarma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visando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superar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esses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obstáculos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e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impulsionar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o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crescimento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do </a:t>
            </a:r>
            <a:r>
              <a:rPr lang="en-US" err="1">
                <a:solidFill>
                  <a:srgbClr val="404040"/>
                </a:solidFill>
                <a:ea typeface="+mn-lt"/>
                <a:cs typeface="+mn-lt"/>
              </a:rPr>
              <a:t>negócio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.</a:t>
            </a:r>
            <a:endParaRPr lang="pt-BR">
              <a:ea typeface="Meiryo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5DB2E64-AD14-44FE-948F-FCBEC637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31CEB84-49DC-40A9-B2F0-D573658A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0975" y="1709530"/>
            <a:ext cx="4056595" cy="2528515"/>
          </a:xfrm>
        </p:spPr>
        <p:txBody>
          <a:bodyPr/>
          <a:lstStyle/>
          <a:p>
            <a:r>
              <a:rPr lang="en-US" dirty="0" err="1"/>
              <a:t>Demonstração</a:t>
            </a:r>
          </a:p>
        </p:txBody>
      </p:sp>
      <p:pic>
        <p:nvPicPr>
          <p:cNvPr id="5" name="Picture Placeholder 4" descr="People in the middle of a circular room ">
            <a:extLst>
              <a:ext uri="{FF2B5EF4-FFF2-40B4-BE49-F238E27FC236}">
                <a16:creationId xmlns:a16="http://schemas.microsoft.com/office/drawing/2014/main" id="{0CEB905B-7FDD-4B1A-96BF-B5A081A25F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95509"/>
            <a:ext cx="7519932" cy="5016892"/>
          </a:xfrm>
        </p:spPr>
      </p:pic>
    </p:spTree>
    <p:extLst>
      <p:ext uri="{BB962C8B-B14F-4D97-AF65-F5344CB8AC3E}">
        <p14:creationId xmlns:p14="http://schemas.microsoft.com/office/powerpoint/2010/main" val="2779792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7FF7231-97B5-40C6-8958-17E8D45D6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862C7FC-352D-4762-A023-4B26F9E67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25688"/>
            <a:ext cx="1009935" cy="26033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 descr="Diagrama, Ícone&#10;&#10;Descrição gerada automaticamente">
            <a:extLst>
              <a:ext uri="{FF2B5EF4-FFF2-40B4-BE49-F238E27FC236}">
                <a16:creationId xmlns:a16="http://schemas.microsoft.com/office/drawing/2014/main" id="{2090A0CF-D5B6-46F6-9148-3018C1F682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701" b="7701"/>
          <a:stretch/>
        </p:blipFill>
        <p:spPr>
          <a:xfrm>
            <a:off x="1070774" y="889694"/>
            <a:ext cx="5728321" cy="2530211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3908DB8-E92A-433D-BC79-CFD872B072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1848" b="1848"/>
          <a:stretch/>
        </p:blipFill>
        <p:spPr>
          <a:xfrm>
            <a:off x="6841864" y="10"/>
            <a:ext cx="5350136" cy="3437658"/>
          </a:xfrm>
          <a:prstGeom prst="rect">
            <a:avLst/>
          </a:prstGeom>
        </p:spPr>
      </p:pic>
      <p:pic>
        <p:nvPicPr>
          <p:cNvPr id="13" name="Picture Placeholder 12" descr="Diagrama&#10;&#10;Descrição gerada automaticamente">
            <a:extLst>
              <a:ext uri="{FF2B5EF4-FFF2-40B4-BE49-F238E27FC236}">
                <a16:creationId xmlns:a16="http://schemas.microsoft.com/office/drawing/2014/main" id="{FD008D2D-DCC4-47D7-9308-F53E3DC8BA3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/>
          <a:srcRect t="5362" b="5362"/>
          <a:stretch/>
        </p:blipFill>
        <p:spPr>
          <a:xfrm>
            <a:off x="1070774" y="3437667"/>
            <a:ext cx="5748977" cy="3420334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5C691BE-C737-470C-94D1-F63DEF890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2798" y="3438099"/>
            <a:ext cx="5369202" cy="26339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94278F-BBE1-4D62-8038-1FE9C98B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6417" y="3472875"/>
            <a:ext cx="4754880" cy="740666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Tecnologias utilizadas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3359E63-5E11-43B2-8DE4-6987380E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AFAD299-BD71-4ABF-87E4-A9DB100D1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419907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9C3E457-541D-4754-9868-31A6AEAC2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C74C26-EC59-407B-B171-5BA517E83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25686"/>
            <a:ext cx="685800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7A8109-BBBF-407C-81F8-08088ED99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6417" y="4202979"/>
            <a:ext cx="4754880" cy="1528364"/>
          </a:xfrm>
        </p:spPr>
        <p:txBody>
          <a:bodyPr vert="horz" lIns="109728" tIns="109728" rIns="109728" bIns="91440" rtlCol="0" anchor="t">
            <a:noAutofit/>
          </a:bodyPr>
          <a:lstStyle/>
          <a:p>
            <a:pPr algn="just">
              <a:lnSpc>
                <a:spcPct val="130000"/>
              </a:lnSpc>
              <a:buFont typeface="Corbel" panose="020B0503020204020204" pitchFamily="34" charset="0"/>
            </a:pPr>
            <a:r>
              <a:rPr lang="en-US" sz="1400" dirty="0">
                <a:solidFill>
                  <a:schemeClr val="bg1"/>
                </a:solidFill>
              </a:rPr>
              <a:t>No </a:t>
            </a:r>
            <a:r>
              <a:rPr lang="en-US" sz="1400" err="1">
                <a:solidFill>
                  <a:schemeClr val="bg1"/>
                </a:solidFill>
              </a:rPr>
              <a:t>desenvolvimento</a:t>
            </a:r>
            <a:r>
              <a:rPr lang="en-US" sz="1400" dirty="0">
                <a:solidFill>
                  <a:schemeClr val="bg1"/>
                </a:solidFill>
              </a:rPr>
              <a:t> do </a:t>
            </a:r>
            <a:r>
              <a:rPr lang="en-US" sz="1400" err="1">
                <a:solidFill>
                  <a:schemeClr val="bg1"/>
                </a:solidFill>
              </a:rPr>
              <a:t>nosso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aplicativo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err="1">
                <a:solidFill>
                  <a:schemeClr val="bg1"/>
                </a:solidFill>
              </a:rPr>
              <a:t>controle</a:t>
            </a:r>
            <a:r>
              <a:rPr lang="en-US" sz="1400" dirty="0">
                <a:solidFill>
                  <a:schemeClr val="bg1"/>
                </a:solidFill>
              </a:rPr>
              <a:t> de dados da </a:t>
            </a:r>
            <a:r>
              <a:rPr lang="en-US" sz="1400" err="1">
                <a:solidFill>
                  <a:schemeClr val="bg1"/>
                </a:solidFill>
              </a:rPr>
              <a:t>NinhoFarma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err="1">
                <a:solidFill>
                  <a:schemeClr val="bg1"/>
                </a:solidFill>
              </a:rPr>
              <a:t>utilizamos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uma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combinação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err="1">
                <a:solidFill>
                  <a:schemeClr val="bg1"/>
                </a:solidFill>
              </a:rPr>
              <a:t>tecnologias</a:t>
            </a:r>
            <a:r>
              <a:rPr lang="en-US" sz="1400" dirty="0">
                <a:solidFill>
                  <a:schemeClr val="bg1"/>
                </a:solidFill>
              </a:rPr>
              <a:t> e ferramentas para </a:t>
            </a:r>
            <a:r>
              <a:rPr lang="en-US" sz="1400" err="1">
                <a:solidFill>
                  <a:schemeClr val="bg1"/>
                </a:solidFill>
              </a:rPr>
              <a:t>alcançar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os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melhores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resultados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7A34B0D-1722-4024-BC6E-2A411B0A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6911" y="6309360"/>
            <a:ext cx="4946592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pc="150" baseline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NinhoFarma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5DB2E64-AD14-44FE-948F-FCBEC637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24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4E7B50-D68C-43EB-930F-EA442A13A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2822754-E01B-4742-88B9-BE0984BA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1753" y="0"/>
            <a:ext cx="4010247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D008D2D-DCC4-47D7-9308-F53E3DC8BA3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7758" b="7758"/>
          <a:stretch/>
        </p:blipFill>
        <p:spPr>
          <a:xfrm>
            <a:off x="8181753" y="1063502"/>
            <a:ext cx="4010247" cy="2541008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87C5BBA-BBE2-4821-96CF-38FC49570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 descr="Logotipo&#10;&#10;Descrição gerada automaticamente">
            <a:extLst>
              <a:ext uri="{FF2B5EF4-FFF2-40B4-BE49-F238E27FC236}">
                <a16:creationId xmlns:a16="http://schemas.microsoft.com/office/drawing/2014/main" id="{2090A0CF-D5B6-46F6-9148-3018C1F682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17848" r="15041" b="2"/>
          <a:stretch/>
        </p:blipFill>
        <p:spPr>
          <a:xfrm>
            <a:off x="8194345" y="3625479"/>
            <a:ext cx="3997652" cy="2486925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611DA2B-4CF7-4A57-82AC-FA120DE44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94278F-BBE1-4D62-8038-1FE9C98B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77" y="-5469"/>
            <a:ext cx="8161417" cy="1111826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algn="ctr"/>
            <a:r>
              <a:rPr lang="en-US"/>
              <a:t>Tecnologias </a:t>
            </a:r>
            <a:r>
              <a:rPr lang="en-US" err="1"/>
              <a:t>utilizadas</a:t>
            </a:r>
            <a:endParaRPr lang="pt-BR" err="1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7A8109-BBBF-407C-81F8-08088ED99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73" y="2039505"/>
            <a:ext cx="6623039" cy="303059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just">
              <a:buFont typeface="Corbel" panose="020B0503020204020204" pitchFamily="34" charset="0"/>
            </a:pPr>
            <a:r>
              <a:rPr lang="en-US"/>
              <a:t>A </a:t>
            </a:r>
            <a:r>
              <a:rPr lang="en-US" err="1"/>
              <a:t>linguagem</a:t>
            </a:r>
            <a:r>
              <a:rPr lang="en-US"/>
              <a:t> de </a:t>
            </a:r>
            <a:r>
              <a:rPr lang="en-US" err="1"/>
              <a:t>programação</a:t>
            </a:r>
            <a:r>
              <a:rPr lang="en-US"/>
              <a:t> principal </a:t>
            </a:r>
            <a:r>
              <a:rPr lang="en-US" err="1"/>
              <a:t>escolhida</a:t>
            </a:r>
            <a:r>
              <a:rPr lang="en-US"/>
              <a:t> para o </a:t>
            </a:r>
            <a:r>
              <a:rPr lang="en-US" err="1"/>
              <a:t>desenvolvimento</a:t>
            </a:r>
            <a:r>
              <a:rPr lang="en-US"/>
              <a:t> </a:t>
            </a:r>
            <a:r>
              <a:rPr lang="en-US" err="1"/>
              <a:t>foi</a:t>
            </a:r>
            <a:r>
              <a:rPr lang="en-US"/>
              <a:t> o Python. Python é </a:t>
            </a:r>
            <a:r>
              <a:rPr lang="en-US" err="1"/>
              <a:t>conhecido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sua</a:t>
            </a:r>
            <a:r>
              <a:rPr lang="en-US"/>
              <a:t> </a:t>
            </a:r>
            <a:r>
              <a:rPr lang="en-US" err="1"/>
              <a:t>sintaxe</a:t>
            </a:r>
            <a:r>
              <a:rPr lang="en-US"/>
              <a:t> </a:t>
            </a:r>
            <a:r>
              <a:rPr lang="en-US" err="1"/>
              <a:t>clara</a:t>
            </a:r>
            <a:r>
              <a:rPr lang="en-US"/>
              <a:t> e </a:t>
            </a:r>
            <a:r>
              <a:rPr lang="en-US" err="1"/>
              <a:t>legível</a:t>
            </a:r>
            <a:r>
              <a:rPr lang="en-US"/>
              <a:t>, </a:t>
            </a:r>
            <a:r>
              <a:rPr lang="en-US" err="1"/>
              <a:t>além</a:t>
            </a:r>
            <a:r>
              <a:rPr lang="en-US"/>
              <a:t> de </a:t>
            </a:r>
            <a:r>
              <a:rPr lang="en-US" err="1"/>
              <a:t>possuir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vasta</a:t>
            </a:r>
            <a:r>
              <a:rPr lang="en-US"/>
              <a:t> </a:t>
            </a:r>
            <a:r>
              <a:rPr lang="en-US" err="1"/>
              <a:t>quantidade</a:t>
            </a:r>
            <a:r>
              <a:rPr lang="en-US"/>
              <a:t> de </a:t>
            </a:r>
            <a:r>
              <a:rPr lang="en-US" err="1"/>
              <a:t>bibliotecas</a:t>
            </a:r>
            <a:r>
              <a:rPr lang="en-US"/>
              <a:t> e frameworks </a:t>
            </a:r>
            <a:r>
              <a:rPr lang="en-US" err="1"/>
              <a:t>disponíveis</a:t>
            </a:r>
            <a:r>
              <a:rPr lang="en-US"/>
              <a:t>, o que </a:t>
            </a:r>
            <a:r>
              <a:rPr lang="en-US" err="1"/>
              <a:t>facilita</a:t>
            </a:r>
            <a:r>
              <a:rPr lang="en-US"/>
              <a:t> o </a:t>
            </a:r>
            <a:r>
              <a:rPr lang="en-US" err="1"/>
              <a:t>desenvolvimento</a:t>
            </a:r>
            <a:r>
              <a:rPr lang="en-US"/>
              <a:t> de </a:t>
            </a:r>
            <a:r>
              <a:rPr lang="en-US" err="1"/>
              <a:t>aplicativos</a:t>
            </a:r>
            <a:r>
              <a:rPr lang="en-US"/>
              <a:t> </a:t>
            </a:r>
            <a:r>
              <a:rPr lang="en-US" err="1"/>
              <a:t>robustos</a:t>
            </a:r>
            <a:r>
              <a:rPr lang="en-US"/>
              <a:t> e </a:t>
            </a:r>
            <a:r>
              <a:rPr lang="en-US" err="1"/>
              <a:t>escaláveis</a:t>
            </a:r>
            <a:r>
              <a:rPr lang="en-US"/>
              <a:t>.</a:t>
            </a:r>
            <a:endParaRPr lang="pt-B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1CF7BFC-0A02-4106-88A8-CCC0D9444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5304E59-B4DC-4CA3-89F1-5C88000EB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3167A8C-FFEF-4D1B-8459-E2BB5C04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7A34B0D-1722-4024-BC6E-2A411B0A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pc="150" baseline="0">
                <a:latin typeface="+mj-lt"/>
                <a:ea typeface="+mn-ea"/>
                <a:cs typeface="+mn-cs"/>
              </a:rPr>
              <a:t>NinhoFarma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CA3DFBE-30A6-4BDE-9238-14F3652B4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5DCA835-3A68-4F79-8083-F784410C9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6072" y="3561468"/>
            <a:ext cx="3995928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5DB2E64-AD14-44FE-948F-FCBEC637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4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4E7B50-D68C-43EB-930F-EA442A13A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2822754-E01B-4742-88B9-BE0984BA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1753" y="0"/>
            <a:ext cx="4010247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Logotipo, nome da empresa&#10;&#10;Descrição gerada automaticamente">
            <a:extLst>
              <a:ext uri="{FF2B5EF4-FFF2-40B4-BE49-F238E27FC236}">
                <a16:creationId xmlns:a16="http://schemas.microsoft.com/office/drawing/2014/main" id="{FD008D2D-DCC4-47D7-9308-F53E3DC8BA3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8212109" y="1049125"/>
            <a:ext cx="3982530" cy="2501661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87C5BBA-BBE2-4821-96CF-38FC49570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090A0CF-D5B6-46F6-9148-3018C1F682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8527" b="8527"/>
          <a:stretch/>
        </p:blipFill>
        <p:spPr>
          <a:xfrm>
            <a:off x="8194345" y="3625479"/>
            <a:ext cx="3997652" cy="2486925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611DA2B-4CF7-4A57-82AC-FA120DE44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94278F-BBE1-4D62-8038-1FE9C98B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77" y="-5469"/>
            <a:ext cx="8161417" cy="1111826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algn="ctr"/>
            <a:r>
              <a:rPr lang="en-US"/>
              <a:t>Tecnologias </a:t>
            </a:r>
            <a:r>
              <a:rPr lang="en-US" err="1"/>
              <a:t>utilizadas</a:t>
            </a:r>
            <a:endParaRPr lang="pt-BR" err="1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7A8109-BBBF-407C-81F8-08088ED99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73" y="2039505"/>
            <a:ext cx="6623039" cy="303059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just"/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Para o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gerenciamento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do banco de dados,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utilizamos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o PostgreSQL. O PostgreSQL é um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sistema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de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gerenciamento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de banco de dados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relacional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de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código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aberto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altamente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confiável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. Ele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oferece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recursos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avançados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de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segurança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escalabilidade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desempenho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tornando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-o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uma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escolha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ideal para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armazenar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gerenciar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os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dados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críticos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da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NinhoFarma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.</a:t>
            </a:r>
            <a:endParaRPr lang="pt-BR" dirty="0">
              <a:ea typeface="Meiryo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1CF7BFC-0A02-4106-88A8-CCC0D9444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5304E59-B4DC-4CA3-89F1-5C88000EB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3167A8C-FFEF-4D1B-8459-E2BB5C04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7A34B0D-1722-4024-BC6E-2A411B0A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pc="150" baseline="0">
                <a:latin typeface="+mj-lt"/>
                <a:ea typeface="+mn-ea"/>
                <a:cs typeface="+mn-cs"/>
              </a:rPr>
              <a:t>NinhoFarma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CA3DFBE-30A6-4BDE-9238-14F3652B4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5DCA835-3A68-4F79-8083-F784410C9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6072" y="3561468"/>
            <a:ext cx="3995928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5DB2E64-AD14-44FE-948F-FCBEC637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60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235702-D252-448C-B19A-B3316C4F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Tecnologias </a:t>
            </a:r>
            <a:r>
              <a:rPr lang="en-US" err="1">
                <a:solidFill>
                  <a:srgbClr val="FFFFFF"/>
                </a:solidFill>
                <a:ea typeface="+mj-lt"/>
                <a:cs typeface="+mj-lt"/>
              </a:rPr>
              <a:t>utilizadas</a:t>
            </a:r>
            <a:endParaRPr lang="pt-BR" err="1">
              <a:solidFill>
                <a:srgbClr val="FFFFFF"/>
              </a:solidFill>
              <a:ea typeface="Meiryo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D188D3-E97C-4E64-AEC5-BA2CE083B7F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8934" y="1388307"/>
            <a:ext cx="4727735" cy="465155"/>
          </a:xfrm>
        </p:spPr>
        <p:txBody>
          <a:bodyPr>
            <a:noAutofit/>
          </a:bodyPr>
          <a:lstStyle/>
          <a:p>
            <a:r>
              <a:rPr lang="en-US" dirty="0" err="1">
                <a:ea typeface="Meiryo"/>
              </a:rPr>
              <a:t>Biblioteca</a:t>
            </a:r>
            <a:r>
              <a:rPr lang="en-US" dirty="0">
                <a:ea typeface="Meiryo"/>
              </a:rPr>
              <a:t> psycopg2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8FE1B0-9E5F-4C60-B1BF-E3D551EDC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4" y="2019814"/>
            <a:ext cx="4727735" cy="3978350"/>
          </a:xfrm>
        </p:spPr>
        <p:txBody>
          <a:bodyPr>
            <a:noAutofit/>
          </a:bodyPr>
          <a:lstStyle/>
          <a:p>
            <a:pPr marL="283210" indent="-283210" algn="just"/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Além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disso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utilizamos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a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biblioteca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psycopg2 para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conectar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o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aplicativo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Python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ao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banco de dados PostgreSQL. O psycopg2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fornece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uma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API simples e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eficiente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para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realizar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operações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de banco de dados,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permitindo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a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execução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de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consultas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transações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manipulação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de dados de forma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segura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eficaz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.</a:t>
            </a:r>
            <a:r>
              <a:rPr lang="en-US" dirty="0"/>
              <a:t> </a:t>
            </a:r>
            <a:endParaRPr lang="pt-BR" dirty="0">
              <a:ea typeface="Meiryo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4818E9-4459-4052-A157-BAEE61330BF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388306"/>
            <a:ext cx="4727735" cy="465155"/>
          </a:xfrm>
        </p:spPr>
        <p:txBody>
          <a:bodyPr>
            <a:noAutofit/>
          </a:bodyPr>
          <a:lstStyle/>
          <a:p>
            <a:r>
              <a:rPr lang="en-US" dirty="0" err="1"/>
              <a:t>Biblioteca</a:t>
            </a:r>
            <a:r>
              <a:rPr lang="en-US" dirty="0"/>
              <a:t> </a:t>
            </a:r>
            <a:r>
              <a:rPr lang="en-US" dirty="0" err="1"/>
              <a:t>prettytable</a:t>
            </a:r>
            <a:r>
              <a:rPr lang="en-US" dirty="0"/>
              <a:t> e </a:t>
            </a:r>
            <a:r>
              <a:rPr lang="en-US" dirty="0" err="1"/>
              <a:t>os</a:t>
            </a:r>
            <a:endParaRPr lang="en-US" dirty="0" err="1">
              <a:ea typeface="Meiryo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7483D8-EA65-4964-99D7-AF7C1B80C9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5999" y="2019814"/>
            <a:ext cx="4727735" cy="3978351"/>
          </a:xfrm>
        </p:spPr>
        <p:txBody>
          <a:bodyPr>
            <a:noAutofit/>
          </a:bodyPr>
          <a:lstStyle/>
          <a:p>
            <a:pPr marL="283210" indent="-283210" algn="just"/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Outras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bibliotecas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que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utilizamos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incluem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prettytable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, que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nos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permite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criar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tabelas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formatadas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para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visualização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dos dados de forma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organizada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legível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.</a:t>
            </a:r>
            <a:endParaRPr lang="pt-BR" sz="1200" dirty="0">
              <a:solidFill>
                <a:srgbClr val="D1D5DB"/>
              </a:solidFill>
              <a:ea typeface="+mn-lt"/>
              <a:cs typeface="+mn-lt"/>
            </a:endParaRPr>
          </a:p>
          <a:p>
            <a:pPr marL="283210" indent="-283210" algn="just"/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E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os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uma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biblioteca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do Python para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execução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de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comandos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do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sistema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operacional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, que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pode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ser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útil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para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integrações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com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outras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ferramentas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ou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automações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04040"/>
                </a:solidFill>
                <a:ea typeface="+mn-lt"/>
                <a:cs typeface="+mn-lt"/>
              </a:rPr>
              <a:t>específicas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.</a:t>
            </a:r>
            <a:endParaRPr lang="pt-BR" sz="1200">
              <a:solidFill>
                <a:srgbClr val="D1D5DB"/>
              </a:solidFill>
              <a:ea typeface="+mn-lt"/>
              <a:cs typeface="+mn-lt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BB4EE3B-13B9-414C-9B6C-C111B789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en-US" dirty="0" err="1"/>
              <a:t>NinhoFarma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33E7CD9-5271-46B0-BE9D-C03F6CFC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76296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93A0A0-A69C-47FE-9FE5-21F06181BF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B374A7-2E79-4FEF-822D-2492B9AD90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A6507DE-E02C-4320-873D-704EA2AB6C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643</Words>
  <Application>Microsoft Office PowerPoint</Application>
  <PresentationFormat>Widescreen</PresentationFormat>
  <Paragraphs>63</Paragraphs>
  <Slides>13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Meiryo</vt:lpstr>
      <vt:lpstr>Arial</vt:lpstr>
      <vt:lpstr>Calibri</vt:lpstr>
      <vt:lpstr>Corbel</vt:lpstr>
      <vt:lpstr>ShojiVTI</vt:lpstr>
      <vt:lpstr>BANCO DE DADOS NINHOFARMA</vt:lpstr>
      <vt:lpstr>O Cliente</vt:lpstr>
      <vt:lpstr>O Desafio</vt:lpstr>
      <vt:lpstr>A Solução</vt:lpstr>
      <vt:lpstr>Demonstração</vt:lpstr>
      <vt:lpstr>Tecnologias utilizadas</vt:lpstr>
      <vt:lpstr>Tecnologias utilizadas</vt:lpstr>
      <vt:lpstr>Tecnologias utilizadas</vt:lpstr>
      <vt:lpstr>Tecnologias utilizadas</vt:lpstr>
      <vt:lpstr>Desafios de Desenvolvimento</vt:lpstr>
      <vt:lpstr>Desafios de Desenvolvimento</vt:lpstr>
      <vt:lpstr>Conclusão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>DAYSE ELLEN COELHO MAIA</cp:lastModifiedBy>
  <cp:revision>275</cp:revision>
  <dcterms:created xsi:type="dcterms:W3CDTF">2023-05-18T17:07:45Z</dcterms:created>
  <dcterms:modified xsi:type="dcterms:W3CDTF">2023-05-19T13:39:37Z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